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6" r:id="rId3"/>
    <p:sldId id="352" r:id="rId4"/>
    <p:sldId id="357" r:id="rId5"/>
    <p:sldId id="353" r:id="rId6"/>
    <p:sldId id="358" r:id="rId7"/>
    <p:sldId id="359" r:id="rId8"/>
    <p:sldId id="360" r:id="rId9"/>
    <p:sldId id="361" r:id="rId10"/>
    <p:sldId id="362" r:id="rId11"/>
    <p:sldId id="32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" y="3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04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064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875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078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643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958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982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210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054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291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354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4B7CD-0F25-4BC6-B1DA-47629B124888}" type="datetimeFigureOut">
              <a:rPr lang="en-AU" smtClean="0"/>
              <a:t>3/03/2022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432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6.png"/><Relationship Id="rId7" Type="http://schemas.openxmlformats.org/officeDocument/2006/relationships/image" Target="../media/image5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9" Type="http://schemas.openxmlformats.org/officeDocument/2006/relationships/image" Target="../media/image5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0.png"/><Relationship Id="rId7" Type="http://schemas.openxmlformats.org/officeDocument/2006/relationships/image" Target="../media/image1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0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 smtClean="0"/>
              <a:t>Principles of Counting</a:t>
            </a:r>
            <a:endParaRPr 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Pascal’s Triangle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473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400110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Cambridge </a:t>
            </a:r>
            <a:r>
              <a:rPr lang="en-US" sz="3200" b="1" dirty="0" smtClean="0"/>
              <a:t>Ex 5G Q11</a:t>
            </a:r>
            <a:endParaRPr lang="en-AU" sz="32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58822"/>
          <a:stretch/>
        </p:blipFill>
        <p:spPr>
          <a:xfrm>
            <a:off x="385506" y="727994"/>
            <a:ext cx="9659921" cy="8162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6070" y="1634835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Size 5: consist of element 5 {5,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, b, c, d} where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0" y="1634835"/>
                <a:ext cx="8644467" cy="597310"/>
              </a:xfrm>
              <a:prstGeom prst="rect">
                <a:avLst/>
              </a:prstGeom>
              <a:blipFill rotWithShape="0">
                <a:blip r:embed="rId3"/>
                <a:stretch>
                  <a:fillRect l="-112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963772" y="1995998"/>
                <a:ext cx="10598728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Since its complement is also a selfish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772" y="1995998"/>
                <a:ext cx="10598728" cy="597310"/>
              </a:xfrm>
              <a:prstGeom prst="rect">
                <a:avLst/>
              </a:prstGeom>
              <a:blipFill rotWithShape="0">
                <a:blip r:embed="rId4"/>
                <a:stretch>
                  <a:fillRect l="-863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963772" y="2394672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Number of ways to choose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}=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772" y="2394672"/>
                <a:ext cx="8644467" cy="597310"/>
              </a:xfrm>
              <a:prstGeom prst="rect">
                <a:avLst/>
              </a:prstGeom>
              <a:blipFill rotWithShape="0">
                <a:blip r:embed="rId5"/>
                <a:stretch>
                  <a:fillRect l="-105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46070" y="2793346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Size 6: consist of element 6 {6,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, b, c, d, e} where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2,6</m:t>
                    </m:r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0" y="2793346"/>
                <a:ext cx="8644467" cy="597310"/>
              </a:xfrm>
              <a:prstGeom prst="rect">
                <a:avLst/>
              </a:prstGeom>
              <a:blipFill rotWithShape="0">
                <a:blip r:embed="rId6"/>
                <a:stretch>
                  <a:fillRect l="-112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769808" y="3204408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Number of ways to choose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}=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808" y="3204408"/>
                <a:ext cx="8644467" cy="597310"/>
              </a:xfrm>
              <a:prstGeom prst="rect">
                <a:avLst/>
              </a:prstGeom>
              <a:blipFill rotWithShape="0">
                <a:blip r:embed="rId7"/>
                <a:stretch>
                  <a:fillRect l="-105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ontent Placeholder 2"/>
          <p:cNvSpPr txBox="1">
            <a:spLocks/>
          </p:cNvSpPr>
          <p:nvPr/>
        </p:nvSpPr>
        <p:spPr>
          <a:xfrm>
            <a:off x="46071" y="3540795"/>
            <a:ext cx="1149928" cy="597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Size 7: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/>
              <p:cNvSpPr txBox="1">
                <a:spLocks/>
              </p:cNvSpPr>
              <p:nvPr/>
            </p:nvSpPr>
            <p:spPr>
              <a:xfrm>
                <a:off x="982904" y="3590694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Number of ways to choose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}=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904" y="3590694"/>
                <a:ext cx="8644467" cy="597310"/>
              </a:xfrm>
              <a:prstGeom prst="rect">
                <a:avLst/>
              </a:prstGeom>
              <a:blipFill rotWithShape="0">
                <a:blip r:embed="rId8"/>
                <a:stretch>
                  <a:fillRect l="-105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ontent Placeholder 2"/>
          <p:cNvSpPr txBox="1">
            <a:spLocks/>
          </p:cNvSpPr>
          <p:nvPr/>
        </p:nvSpPr>
        <p:spPr>
          <a:xfrm>
            <a:off x="46071" y="4438162"/>
            <a:ext cx="1149928" cy="597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Total: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"/>
              <p:cNvSpPr txBox="1">
                <a:spLocks/>
              </p:cNvSpPr>
              <p:nvPr/>
            </p:nvSpPr>
            <p:spPr>
              <a:xfrm>
                <a:off x="621035" y="4480478"/>
                <a:ext cx="7428456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AU" sz="24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=44</m:t>
                      </m:r>
                    </m:oMath>
                  </m:oMathPara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35" y="4480478"/>
                <a:ext cx="7428456" cy="59731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247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/>
              <a:t>Independent Practice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61882" y="788331"/>
            <a:ext cx="8993619" cy="128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2400" b="1" dirty="0" smtClean="0"/>
              <a:t>Cambridge Ex 5G</a:t>
            </a:r>
          </a:p>
        </p:txBody>
      </p:sp>
    </p:spTree>
    <p:extLst>
      <p:ext uri="{BB962C8B-B14F-4D97-AF65-F5344CB8AC3E}">
        <p14:creationId xmlns:p14="http://schemas.microsoft.com/office/powerpoint/2010/main" val="43741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400110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/>
              <a:t>Pascal’s Triangle</a:t>
            </a:r>
            <a:endParaRPr lang="en-AU" sz="32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902" y="809016"/>
            <a:ext cx="4629796" cy="25816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80437"/>
            <a:ext cx="1066949" cy="2610214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5375564" y="1717964"/>
            <a:ext cx="1170709" cy="381869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4147" y="894753"/>
            <a:ext cx="4801270" cy="2495898"/>
          </a:xfrm>
          <a:prstGeom prst="rect">
            <a:avLst/>
          </a:prstGeom>
        </p:spPr>
      </p:pic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125460" y="3482854"/>
            <a:ext cx="11921067" cy="5973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 smtClean="0"/>
              <a:t>Pascal’s rule</a:t>
            </a:r>
            <a:endParaRPr lang="en-AU" sz="22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AU" sz="22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n-AU" sz="2400" dirty="0"/>
          </a:p>
          <a:p>
            <a:pPr marL="0" indent="0">
              <a:buNone/>
            </a:pPr>
            <a:endParaRPr lang="en-AU" sz="240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25460" y="4080164"/>
            <a:ext cx="11921067" cy="597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 smtClean="0"/>
              <a:t>Each entry in Pascal’s triangle is the sum of the two entries immediately above</a:t>
            </a:r>
            <a:endParaRPr lang="en-AU" sz="2200" dirty="0" smtClean="0">
              <a:solidFill>
                <a:srgbClr val="7030A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sz="2200" dirty="0" smtClean="0">
              <a:solidFill>
                <a:srgbClr val="7030A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AU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A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3977024" y="4699257"/>
                <a:ext cx="4155594" cy="47541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AU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AU" sz="24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AU" sz="2400" dirty="0"/>
              </a:p>
            </p:txBody>
          </p:sp>
        </mc:Choice>
        <mc:Fallback xmlns=""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024" y="4699257"/>
                <a:ext cx="4155594" cy="47541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25459" y="5274784"/>
                <a:ext cx="119210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b="1" dirty="0" smtClean="0"/>
                  <a:t>Sum of entries in row </a:t>
                </a:r>
                <a14:m>
                  <m:oMath xmlns:m="http://schemas.openxmlformats.org/officeDocument/2006/math">
                    <m:r>
                      <a:rPr lang="en-AU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AU" sz="2200" b="1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AU" sz="2400" b="1" dirty="0" smtClean="0"/>
                  <a:t>of Pascal’s triangle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AU" sz="2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AU" sz="2400" b="1" dirty="0" smtClean="0"/>
                  <a:t> </a:t>
                </a:r>
                <a:endParaRPr lang="en-AU" sz="2400" dirty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59" y="5274784"/>
                <a:ext cx="11921067" cy="597310"/>
              </a:xfrm>
              <a:prstGeom prst="rect">
                <a:avLst/>
              </a:prstGeom>
              <a:blipFill rotWithShape="0">
                <a:blip r:embed="rId6"/>
                <a:stretch>
                  <a:fillRect l="-1074" t="-16327" b="-918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2417618" y="5813314"/>
                <a:ext cx="5746171" cy="47541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⋯+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AU" sz="2400" dirty="0" smtClean="0"/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7618" y="5813314"/>
                <a:ext cx="5746171" cy="47541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125459" y="6288730"/>
                <a:ext cx="119210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/>
                  <a:t>We can say 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AU" sz="2400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AU" sz="2400" dirty="0" smtClean="0"/>
                  <a:t>subsets of a set size </a:t>
                </a:r>
                <a14:m>
                  <m:oMath xmlns:m="http://schemas.openxmlformats.org/officeDocument/2006/math">
                    <m:r>
                      <a:rPr lang="en-AU" sz="2400" b="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400" dirty="0" smtClean="0"/>
                  <a:t>. This includes the empty set {} and the set itself.</a:t>
                </a: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59" y="6288730"/>
                <a:ext cx="11921067" cy="597310"/>
              </a:xfrm>
              <a:prstGeom prst="rect">
                <a:avLst/>
              </a:prstGeom>
              <a:blipFill rotWithShape="0">
                <a:blip r:embed="rId8"/>
                <a:stretch>
                  <a:fillRect l="-818" t="-14286" r="-46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229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1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44B49B7-CEF2-40FC-8896-E59ABFBDF78B}"/>
              </a:ext>
            </a:extLst>
          </p:cNvPr>
          <p:cNvSpPr txBox="1"/>
          <p:nvPr/>
        </p:nvSpPr>
        <p:spPr>
          <a:xfrm>
            <a:off x="0" y="-6605"/>
            <a:ext cx="4180193" cy="584775"/>
          </a:xfrm>
          <a:prstGeom prst="homePlate">
            <a:avLst/>
          </a:prstGeom>
          <a:solidFill>
            <a:srgbClr val="00206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Cambridge Ex 5G</a:t>
            </a:r>
            <a:r>
              <a:rPr kumimoji="0" lang="en-AU" sz="32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Ex 28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83897" y="640997"/>
                <a:ext cx="119210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dirty="0" smtClean="0"/>
                  <a:t>Given </a:t>
                </a:r>
                <a:r>
                  <a:rPr lang="en-AU" dirty="0" smtClean="0">
                    <a:solidFill>
                      <a:schemeClr val="tx1"/>
                    </a:solidFill>
                  </a:rPr>
                  <a:t>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17</m:t>
                            </m:r>
                          </m:sup>
                          <m:e>
                            <m:r>
                              <a:rPr lang="en-AU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=136</m:t>
                    </m:r>
                  </m:oMath>
                </a14:m>
                <a:r>
                  <a:rPr lang="en-AU" sz="22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AU" dirty="0" smtClean="0">
                    <a:solidFill>
                      <a:schemeClr val="tx1"/>
                    </a:solidFill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17</m:t>
                            </m:r>
                          </m:sup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i="1">
                        <a:latin typeface="Cambria Math" panose="02040503050406030204" pitchFamily="18" charset="0"/>
                      </a:rPr>
                      <m:t>=6</m:t>
                    </m:r>
                    <m:r>
                      <a:rPr lang="en-AU" b="0" i="1" smtClean="0">
                        <a:latin typeface="Cambria Math" panose="02040503050406030204" pitchFamily="18" charset="0"/>
                      </a:rPr>
                      <m:t>80</m:t>
                    </m:r>
                  </m:oMath>
                </a14:m>
                <a:r>
                  <a:rPr lang="en-AU" dirty="0" smtClean="0"/>
                  <a:t>, evaluate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AU" dirty="0" smtClean="0"/>
                  <a:t>. </a:t>
                </a:r>
                <a:endParaRPr lang="en-AU" dirty="0" smtClean="0">
                  <a:solidFill>
                    <a:schemeClr val="tx1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AU" sz="2200" dirty="0" smtClean="0">
                  <a:solidFill>
                    <a:srgbClr val="7030A0"/>
                  </a:solidFill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AU" sz="2400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AU" sz="2400" dirty="0"/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7" y="640997"/>
                <a:ext cx="11921067" cy="597310"/>
              </a:xfrm>
              <a:prstGeom prst="rect">
                <a:avLst/>
              </a:prstGeom>
              <a:blipFill rotWithShape="0">
                <a:blip r:embed="rId2"/>
                <a:stretch>
                  <a:fillRect l="-1074" t="-16327" b="-918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146242" y="1085244"/>
                <a:ext cx="4217940" cy="5654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AU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AU" dirty="0" smtClean="0"/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42" y="1085244"/>
                <a:ext cx="4217940" cy="5654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-280201" y="1650714"/>
                <a:ext cx="4217940" cy="5654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sup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b="0" i="1" smtClean="0">
                                  <a:latin typeface="Cambria Math" panose="02040503050406030204" pitchFamily="18" charset="0"/>
                                </a:rPr>
                                <m:t>17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AU" dirty="0" smtClean="0"/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80201" y="1650714"/>
                <a:ext cx="4217940" cy="5654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5406" y="2225319"/>
                <a:ext cx="3494455" cy="5654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sup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36+680</m:t>
                      </m:r>
                    </m:oMath>
                  </m:oMathPara>
                </a14:m>
                <a:endParaRPr lang="en-AU" dirty="0" smtClean="0"/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6" y="2225319"/>
                <a:ext cx="3494455" cy="5654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46243" y="2760268"/>
                <a:ext cx="2368358" cy="5654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sup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16</m:t>
                      </m:r>
                    </m:oMath>
                  </m:oMathPara>
                </a14:m>
                <a:endParaRPr lang="en-AU" dirty="0" smtClean="0"/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43" y="2760268"/>
                <a:ext cx="2368358" cy="56547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44B49B7-CEF2-40FC-8896-E59ABFBDF78B}"/>
              </a:ext>
            </a:extLst>
          </p:cNvPr>
          <p:cNvSpPr txBox="1"/>
          <p:nvPr/>
        </p:nvSpPr>
        <p:spPr>
          <a:xfrm>
            <a:off x="0" y="3322273"/>
            <a:ext cx="4180193" cy="584775"/>
          </a:xfrm>
          <a:prstGeom prst="homePlate">
            <a:avLst/>
          </a:prstGeom>
          <a:solidFill>
            <a:srgbClr val="00206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Cambridge Ex 5G</a:t>
            </a:r>
            <a:r>
              <a:rPr kumimoji="0" lang="en-AU" sz="32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Ex 29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83896" y="4008929"/>
                <a:ext cx="119210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dirty="0" smtClean="0"/>
                  <a:t>Write down the </a:t>
                </a:r>
                <a14:m>
                  <m:oMath xmlns:m="http://schemas.openxmlformats.org/officeDocument/2006/math">
                    <m:r>
                      <a:rPr lang="en-AU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AU" dirty="0" smtClean="0">
                    <a:solidFill>
                      <a:schemeClr val="tx1"/>
                    </a:solidFill>
                  </a:rPr>
                  <a:t> row of Pascal’s triangle and then write down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AU" dirty="0" smtClean="0"/>
                  <a:t>.</a:t>
                </a:r>
                <a:endParaRPr lang="en-AU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" y="4008929"/>
                <a:ext cx="11921067" cy="597310"/>
              </a:xfrm>
              <a:prstGeom prst="rect">
                <a:avLst/>
              </a:prstGeom>
              <a:blipFill rotWithShape="0">
                <a:blip r:embed="rId7"/>
                <a:stretch>
                  <a:fillRect l="-921" t="-15306" b="-20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5406" y="4462348"/>
                <a:ext cx="4903739" cy="5654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A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A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A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A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sSub>
                        <m:sSubPr>
                          <m:ctrlPr>
                            <a:rPr lang="en-A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sSub>
                        <m:sSubPr>
                          <m:ctrlPr>
                            <a:rPr lang="en-A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AU" dirty="0" smtClean="0"/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6" y="4462348"/>
                <a:ext cx="4903739" cy="56547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46242" y="4986806"/>
                <a:ext cx="4903739" cy="5654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AU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6  15  20  15  6    1</m:t>
                      </m:r>
                    </m:oMath>
                  </m:oMathPara>
                </a14:m>
                <a:endParaRPr lang="en-AU" dirty="0" smtClean="0"/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42" y="4986806"/>
                <a:ext cx="4903739" cy="56547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257078" y="5443263"/>
                <a:ext cx="2894831" cy="56547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AU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AU" dirty="0" smtClean="0"/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78" y="5443263"/>
                <a:ext cx="2894831" cy="56547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328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2" grpId="0"/>
      <p:bldP spid="15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400110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Cambridge </a:t>
            </a:r>
            <a:r>
              <a:rPr lang="en-US" sz="3200" b="1" dirty="0" smtClean="0"/>
              <a:t>Ex 5G Q5</a:t>
            </a:r>
            <a:endParaRPr lang="en-AU" sz="32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97" y="640996"/>
            <a:ext cx="11921067" cy="550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dirty="0" smtClean="0"/>
              <a:t>How many subsets of {A, B, C, D, E}?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83896" y="1343590"/>
                <a:ext cx="119210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Recall: A set of size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. This includes the empty set {} and the set itself.</a:t>
                </a:r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" y="1343590"/>
                <a:ext cx="11921067" cy="597310"/>
              </a:xfrm>
              <a:prstGeom prst="rect">
                <a:avLst/>
              </a:prstGeom>
              <a:blipFill rotWithShape="0">
                <a:blip r:embed="rId2"/>
                <a:stretch>
                  <a:fillRect l="-81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83896" y="1847359"/>
                <a:ext cx="119210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A set of size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 subsets = 32</a:t>
                </a: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6" y="1847359"/>
                <a:ext cx="11921067" cy="597310"/>
              </a:xfrm>
              <a:prstGeom prst="rect">
                <a:avLst/>
              </a:prstGeom>
              <a:blipFill rotWithShape="0">
                <a:blip r:embed="rId3"/>
                <a:stretch>
                  <a:fillRect l="-818" t="-132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46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44B49B7-CEF2-40FC-8896-E59ABFBDF78B}"/>
              </a:ext>
            </a:extLst>
          </p:cNvPr>
          <p:cNvSpPr txBox="1"/>
          <p:nvPr/>
        </p:nvSpPr>
        <p:spPr>
          <a:xfrm>
            <a:off x="0" y="-6605"/>
            <a:ext cx="4180193" cy="584775"/>
          </a:xfrm>
          <a:prstGeom prst="homePlate">
            <a:avLst/>
          </a:prstGeom>
          <a:solidFill>
            <a:srgbClr val="00206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Cambridge Ex 5G</a:t>
            </a:r>
            <a:r>
              <a:rPr kumimoji="0" lang="en-AU" sz="32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Ex </a:t>
            </a:r>
            <a:r>
              <a:rPr lang="en-AU" sz="3200" b="1" kern="0" dirty="0" smtClean="0">
                <a:solidFill>
                  <a:schemeClr val="bg1"/>
                </a:solidFill>
                <a:latin typeface="Calibri"/>
              </a:rPr>
              <a:t>30</a:t>
            </a:r>
            <a:endParaRPr kumimoji="0" lang="en-AU" sz="3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97" y="640996"/>
            <a:ext cx="11921067" cy="1374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lphaLcParenR"/>
            </a:pPr>
            <a:r>
              <a:rPr lang="en-AU" sz="2400" dirty="0" smtClean="0"/>
              <a:t>Your friend offers you any six books she no longer wants. How many selections are possible assuming that you take at least one book?</a:t>
            </a:r>
          </a:p>
          <a:p>
            <a:pPr marL="457200" indent="-457200">
              <a:buAutoNum type="alphaLcParenR"/>
            </a:pPr>
            <a:r>
              <a:rPr lang="en-AU" sz="2400" dirty="0" smtClean="0"/>
              <a:t>How many subsets of {1, 2, 3, … , 10} have at least 2 elements?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-1" y="2015535"/>
                <a:ext cx="119210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Recall: A set of size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. This includes the empty set {} and the set itself.</a:t>
                </a: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2015535"/>
                <a:ext cx="11921067" cy="597310"/>
              </a:xfrm>
              <a:prstGeom prst="rect">
                <a:avLst/>
              </a:prstGeom>
              <a:blipFill rotWithShape="0">
                <a:blip r:embed="rId2"/>
                <a:stretch>
                  <a:fillRect l="-767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/>
          <p:cNvSpPr txBox="1">
            <a:spLocks/>
          </p:cNvSpPr>
          <p:nvPr/>
        </p:nvSpPr>
        <p:spPr>
          <a:xfrm>
            <a:off x="-2" y="2467372"/>
            <a:ext cx="11921067" cy="802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a) Given there are 6 books, if there are no restrictions of books you can take, you can take </a:t>
            </a:r>
            <a:br>
              <a:rPr lang="en-AU" sz="2400" dirty="0" smtClean="0">
                <a:solidFill>
                  <a:srgbClr val="002060"/>
                </a:solidFill>
              </a:rPr>
            </a:br>
            <a:r>
              <a:rPr lang="en-AU" sz="2400" dirty="0" smtClean="0">
                <a:solidFill>
                  <a:srgbClr val="002060"/>
                </a:solidFill>
              </a:rPr>
              <a:t>0, 1, 2, 3, 4, 5, or 6 books.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-3" y="3269672"/>
                <a:ext cx="11921067" cy="4654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With no restrictions, 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 selections you can take</a:t>
                </a: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" y="3269672"/>
                <a:ext cx="11921067" cy="465438"/>
              </a:xfrm>
              <a:prstGeom prst="rect">
                <a:avLst/>
              </a:prstGeom>
              <a:blipFill rotWithShape="0">
                <a:blip r:embed="rId3"/>
                <a:stretch>
                  <a:fillRect l="-767" t="-18182" b="-194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-4" y="3754665"/>
                <a:ext cx="11921067" cy="4654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Taking at least 1 book means there is no empty set: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−1=63</m:t>
                    </m:r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" y="3754665"/>
                <a:ext cx="11921067" cy="465438"/>
              </a:xfrm>
              <a:prstGeom prst="rect">
                <a:avLst/>
              </a:prstGeom>
              <a:blipFill rotWithShape="0">
                <a:blip r:embed="rId4"/>
                <a:stretch>
                  <a:fillRect l="-767" t="-18421" b="-210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ontent Placeholder 2"/>
          <p:cNvSpPr txBox="1">
            <a:spLocks/>
          </p:cNvSpPr>
          <p:nvPr/>
        </p:nvSpPr>
        <p:spPr>
          <a:xfrm>
            <a:off x="0" y="4136260"/>
            <a:ext cx="11921067" cy="802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b) Given there are 10 elements, if there are no restrictions, the subsets can contain </a:t>
            </a:r>
            <a:br>
              <a:rPr lang="en-AU" sz="2400" dirty="0" smtClean="0">
                <a:solidFill>
                  <a:srgbClr val="002060"/>
                </a:solidFill>
              </a:rPr>
            </a:br>
            <a:r>
              <a:rPr lang="en-AU" sz="2400" dirty="0" smtClean="0">
                <a:solidFill>
                  <a:srgbClr val="002060"/>
                </a:solidFill>
              </a:rPr>
              <a:t>0 – 10 elements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-62349" y="4838909"/>
                <a:ext cx="11921067" cy="4654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With no restrictions, 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 subsets</a:t>
                </a: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2349" y="4838909"/>
                <a:ext cx="11921067" cy="465438"/>
              </a:xfrm>
              <a:prstGeom prst="rect">
                <a:avLst/>
              </a:prstGeom>
              <a:blipFill rotWithShape="0">
                <a:blip r:embed="rId5"/>
                <a:stretch>
                  <a:fillRect l="-818" t="-18421" b="-210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-62350" y="5263017"/>
                <a:ext cx="7148949" cy="4654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With restrictions, we can’t have an empty set: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2350" y="5263017"/>
                <a:ext cx="7148949" cy="465438"/>
              </a:xfrm>
              <a:prstGeom prst="rect">
                <a:avLst/>
              </a:prstGeom>
              <a:blipFill rotWithShape="0">
                <a:blip r:embed="rId6"/>
                <a:stretch>
                  <a:fillRect l="-1365" t="-18182" b="-194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0" y="5636059"/>
                <a:ext cx="7464525" cy="4654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With restrictions, we can’t have a set with 1 element: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636059"/>
                <a:ext cx="7464525" cy="465438"/>
              </a:xfrm>
              <a:prstGeom prst="rect">
                <a:avLst/>
              </a:prstGeom>
              <a:blipFill rotWithShape="0">
                <a:blip r:embed="rId7"/>
                <a:stretch>
                  <a:fillRect l="-1225" t="-18421" b="-210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83897" y="6152563"/>
                <a:ext cx="7464525" cy="4654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=1013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7" y="6152563"/>
                <a:ext cx="7464525" cy="46543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051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400110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Cambridge </a:t>
            </a:r>
            <a:r>
              <a:rPr lang="en-US" sz="3200" b="1" dirty="0" smtClean="0"/>
              <a:t>Ex 5G Q8</a:t>
            </a:r>
            <a:endParaRPr lang="en-AU" sz="32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97" y="640996"/>
            <a:ext cx="11921067" cy="550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dirty="0" smtClean="0"/>
              <a:t>How many subsets of {1,2,3,…,8} have at least 2 elements?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83897" y="1247712"/>
                <a:ext cx="119210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A set of size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 subsets</a:t>
                </a: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7" y="1247712"/>
                <a:ext cx="11921067" cy="597310"/>
              </a:xfrm>
              <a:prstGeom prst="rect">
                <a:avLst/>
              </a:prstGeom>
              <a:blipFill rotWithShape="0">
                <a:blip r:embed="rId2"/>
                <a:stretch>
                  <a:fillRect l="-81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83897" y="1668524"/>
                <a:ext cx="7148949" cy="4654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With restrictions, we can’t have an empty set: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7" y="1668524"/>
                <a:ext cx="7148949" cy="465438"/>
              </a:xfrm>
              <a:prstGeom prst="rect">
                <a:avLst/>
              </a:prstGeom>
              <a:blipFill rotWithShape="0">
                <a:blip r:embed="rId3"/>
                <a:stretch>
                  <a:fillRect l="-1365" t="-18421" b="-210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146247" y="2041566"/>
                <a:ext cx="7464525" cy="4654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With restrictions, we can’t have a set with 1 element: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47" y="2041566"/>
                <a:ext cx="7464525" cy="465438"/>
              </a:xfrm>
              <a:prstGeom prst="rect">
                <a:avLst/>
              </a:prstGeom>
              <a:blipFill rotWithShape="0">
                <a:blip r:embed="rId4"/>
                <a:stretch>
                  <a:fillRect l="-1307" t="-18421" b="-210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46247" y="2640435"/>
                <a:ext cx="7464525" cy="4654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=247</m:t>
                    </m:r>
                  </m:oMath>
                </a14:m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47" y="2640435"/>
                <a:ext cx="7464525" cy="46543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177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400110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Cambridge </a:t>
            </a:r>
            <a:r>
              <a:rPr lang="en-US" sz="3200" b="1" dirty="0" smtClean="0"/>
              <a:t>Ex 5G Q9</a:t>
            </a:r>
            <a:endParaRPr lang="en-AU" sz="32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97" y="640996"/>
            <a:ext cx="11921067" cy="550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dirty="0" smtClean="0"/>
              <a:t>How many subsets of {1,2,3,…,10} must contain the numbers 9 and 10?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97" y="1247712"/>
            <a:ext cx="11921067" cy="597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If the subset must contain 9 and 10 we are just left with finding the subset of {1, 2, …, 8}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0" y="1732962"/>
                <a:ext cx="7464525" cy="4654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=256</m:t>
                    </m:r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 subsets</a:t>
                </a:r>
                <a:endParaRPr lang="en-AU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32962"/>
                <a:ext cx="7464525" cy="465438"/>
              </a:xfrm>
              <a:prstGeom prst="rect">
                <a:avLst/>
              </a:prstGeom>
              <a:blipFill rotWithShape="0">
                <a:blip r:embed="rId2"/>
                <a:stretch>
                  <a:fillRect t="-18182" b="-194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519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400110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Cambridge </a:t>
            </a:r>
            <a:r>
              <a:rPr lang="en-US" sz="3200" b="1" dirty="0" smtClean="0"/>
              <a:t>Ex 5G Q11</a:t>
            </a:r>
            <a:endParaRPr lang="en-AU" sz="3200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260" y="2639210"/>
            <a:ext cx="6150649" cy="597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Size 1: consist of element 1 {1}– only 1 subset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8492" y="643070"/>
            <a:ext cx="9659921" cy="19823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9260" y="2951640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Size 2: consist of element 2 {2,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} where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{1,3,4,5,6,7,8}</m:t>
                    </m:r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60" y="2951640"/>
                <a:ext cx="8644467" cy="597310"/>
              </a:xfrm>
              <a:prstGeom prst="rect">
                <a:avLst/>
              </a:prstGeom>
              <a:blipFill rotWithShape="0">
                <a:blip r:embed="rId3"/>
                <a:stretch>
                  <a:fillRect l="-105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900545" y="3379566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Number of ways to choose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545" y="3379566"/>
                <a:ext cx="8644467" cy="597310"/>
              </a:xfrm>
              <a:prstGeom prst="rect">
                <a:avLst/>
              </a:prstGeom>
              <a:blipFill rotWithShape="0">
                <a:blip r:embed="rId4"/>
                <a:stretch>
                  <a:fillRect l="-112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0" y="3773450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Size 3: consist of element 3 {3,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, b} where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{1,2,4,5,6,7,8}</m:t>
                    </m:r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73450"/>
                <a:ext cx="8644467" cy="597310"/>
              </a:xfrm>
              <a:prstGeom prst="rect">
                <a:avLst/>
              </a:prstGeom>
              <a:blipFill rotWithShape="0">
                <a:blip r:embed="rId5"/>
                <a:stretch>
                  <a:fillRect l="-105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900544" y="4201376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Number of ways to choose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}=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544" y="4201376"/>
                <a:ext cx="8644467" cy="597310"/>
              </a:xfrm>
              <a:prstGeom prst="rect">
                <a:avLst/>
              </a:prstGeom>
              <a:blipFill rotWithShape="0">
                <a:blip r:embed="rId6"/>
                <a:stretch>
                  <a:fillRect l="-112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/>
          <p:cNvSpPr txBox="1">
            <a:spLocks/>
          </p:cNvSpPr>
          <p:nvPr/>
        </p:nvSpPr>
        <p:spPr>
          <a:xfrm>
            <a:off x="-48492" y="4629302"/>
            <a:ext cx="1032165" cy="597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Size 4: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900544" y="4629302"/>
                <a:ext cx="6353080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Number of ways to choose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}=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544" y="4629302"/>
                <a:ext cx="6353080" cy="597310"/>
              </a:xfrm>
              <a:prstGeom prst="rect">
                <a:avLst/>
              </a:prstGeom>
              <a:blipFill rotWithShape="0">
                <a:blip r:embed="rId7"/>
                <a:stretch>
                  <a:fillRect l="-1536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ontent Placeholder 2"/>
          <p:cNvSpPr txBox="1">
            <a:spLocks/>
          </p:cNvSpPr>
          <p:nvPr/>
        </p:nvSpPr>
        <p:spPr>
          <a:xfrm>
            <a:off x="49260" y="5057228"/>
            <a:ext cx="1032165" cy="597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Size 5: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900543" y="5030113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Number of ways to choose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}=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543" y="5030113"/>
                <a:ext cx="8644467" cy="597310"/>
              </a:xfrm>
              <a:prstGeom prst="rect">
                <a:avLst/>
              </a:prstGeom>
              <a:blipFill rotWithShape="0">
                <a:blip r:embed="rId8"/>
                <a:stretch>
                  <a:fillRect l="-112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ontent Placeholder 2"/>
          <p:cNvSpPr txBox="1">
            <a:spLocks/>
          </p:cNvSpPr>
          <p:nvPr/>
        </p:nvSpPr>
        <p:spPr>
          <a:xfrm>
            <a:off x="49260" y="5512269"/>
            <a:ext cx="1032165" cy="597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Size 6: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900543" y="5485154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Number of ways to choose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}=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543" y="5485154"/>
                <a:ext cx="8644467" cy="597310"/>
              </a:xfrm>
              <a:prstGeom prst="rect">
                <a:avLst/>
              </a:prstGeom>
              <a:blipFill rotWithShape="0">
                <a:blip r:embed="rId9"/>
                <a:stretch>
                  <a:fillRect l="-112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ontent Placeholder 2"/>
          <p:cNvSpPr txBox="1">
            <a:spLocks/>
          </p:cNvSpPr>
          <p:nvPr/>
        </p:nvSpPr>
        <p:spPr>
          <a:xfrm>
            <a:off x="49260" y="5885965"/>
            <a:ext cx="1032165" cy="597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Size 7: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/>
              <p:cNvSpPr txBox="1">
                <a:spLocks/>
              </p:cNvSpPr>
              <p:nvPr/>
            </p:nvSpPr>
            <p:spPr>
              <a:xfrm>
                <a:off x="900543" y="5858850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Number of ways to choose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}=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543" y="5858850"/>
                <a:ext cx="8644467" cy="597310"/>
              </a:xfrm>
              <a:prstGeom prst="rect">
                <a:avLst/>
              </a:prstGeom>
              <a:blipFill rotWithShape="0">
                <a:blip r:embed="rId10"/>
                <a:stretch>
                  <a:fillRect l="-112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ontent Placeholder 2"/>
          <p:cNvSpPr txBox="1">
            <a:spLocks/>
          </p:cNvSpPr>
          <p:nvPr/>
        </p:nvSpPr>
        <p:spPr>
          <a:xfrm>
            <a:off x="49260" y="6287805"/>
            <a:ext cx="1032165" cy="597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Size </a:t>
            </a:r>
            <a:r>
              <a:rPr lang="en-AU" sz="2400" dirty="0">
                <a:solidFill>
                  <a:srgbClr val="002060"/>
                </a:solidFill>
              </a:rPr>
              <a:t>8</a:t>
            </a:r>
            <a:r>
              <a:rPr lang="en-AU" sz="2400" dirty="0" smtClean="0">
                <a:solidFill>
                  <a:srgbClr val="002060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"/>
              <p:cNvSpPr txBox="1">
                <a:spLocks/>
              </p:cNvSpPr>
              <p:nvPr/>
            </p:nvSpPr>
            <p:spPr>
              <a:xfrm>
                <a:off x="900543" y="6260690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Number of ways to choose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}=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543" y="6260690"/>
                <a:ext cx="8644467" cy="597310"/>
              </a:xfrm>
              <a:prstGeom prst="rect">
                <a:avLst/>
              </a:prstGeom>
              <a:blipFill rotWithShape="0">
                <a:blip r:embed="rId11"/>
                <a:stretch>
                  <a:fillRect l="-112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/>
              <p:cNvSpPr txBox="1">
                <a:spLocks/>
              </p:cNvSpPr>
              <p:nvPr/>
            </p:nvSpPr>
            <p:spPr>
              <a:xfrm>
                <a:off x="8277928" y="6260690"/>
                <a:ext cx="2667002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Sum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AU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=128</m:t>
                    </m:r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7928" y="6260690"/>
                <a:ext cx="2667002" cy="597310"/>
              </a:xfrm>
              <a:prstGeom prst="rect">
                <a:avLst/>
              </a:prstGeom>
              <a:blipFill rotWithShape="0">
                <a:blip r:embed="rId12"/>
                <a:stretch>
                  <a:fillRect l="-3661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720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400110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Cambridge </a:t>
            </a:r>
            <a:r>
              <a:rPr lang="en-US" sz="3200" b="1" dirty="0" smtClean="0"/>
              <a:t>Ex 5G Q11</a:t>
            </a:r>
            <a:endParaRPr lang="en-AU" sz="3200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5460" y="1440378"/>
            <a:ext cx="6150649" cy="597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Size 1: consist of element 1 {1}– only 1 subset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60513"/>
          <a:stretch/>
        </p:blipFill>
        <p:spPr>
          <a:xfrm>
            <a:off x="70042" y="770514"/>
            <a:ext cx="9659921" cy="782780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125460" y="1883573"/>
            <a:ext cx="11366886" cy="597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Its complement is also a selfish as it has 7 elements {2, 3, 4, 5, 6, </a:t>
            </a:r>
            <a:r>
              <a:rPr lang="en-AU" sz="2400" b="1" dirty="0" smtClean="0">
                <a:solidFill>
                  <a:srgbClr val="002060"/>
                </a:solidFill>
              </a:rPr>
              <a:t>7</a:t>
            </a:r>
            <a:r>
              <a:rPr lang="en-AU" sz="2400" dirty="0" smtClean="0">
                <a:solidFill>
                  <a:srgbClr val="002060"/>
                </a:solidFill>
              </a:rPr>
              <a:t>, 8} and contains the element 7.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/>
              <p:cNvSpPr txBox="1">
                <a:spLocks/>
              </p:cNvSpPr>
              <p:nvPr/>
            </p:nvSpPr>
            <p:spPr>
              <a:xfrm>
                <a:off x="125460" y="2604640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Size 2: consist of element 2 {2,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} where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60" y="2604640"/>
                <a:ext cx="8644467" cy="597310"/>
              </a:xfrm>
              <a:prstGeom prst="rect">
                <a:avLst/>
              </a:prstGeom>
              <a:blipFill rotWithShape="0">
                <a:blip r:embed="rId3"/>
                <a:stretch>
                  <a:fillRect l="-112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/>
              <p:cNvSpPr txBox="1">
                <a:spLocks/>
              </p:cNvSpPr>
              <p:nvPr/>
            </p:nvSpPr>
            <p:spPr>
              <a:xfrm>
                <a:off x="969818" y="3387689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Number of ways to choose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818" y="3387689"/>
                <a:ext cx="8644467" cy="597310"/>
              </a:xfrm>
              <a:prstGeom prst="rect">
                <a:avLst/>
              </a:prstGeom>
              <a:blipFill rotWithShape="0">
                <a:blip r:embed="rId4"/>
                <a:stretch>
                  <a:fillRect l="-105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ontent Placeholder 2"/>
              <p:cNvSpPr txBox="1">
                <a:spLocks/>
              </p:cNvSpPr>
              <p:nvPr/>
            </p:nvSpPr>
            <p:spPr>
              <a:xfrm>
                <a:off x="125460" y="3801217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Size 3: consist of element 3 {3,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, b} where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60" y="3801217"/>
                <a:ext cx="8644467" cy="597310"/>
              </a:xfrm>
              <a:prstGeom prst="rect">
                <a:avLst/>
              </a:prstGeom>
              <a:blipFill rotWithShape="0">
                <a:blip r:embed="rId5"/>
                <a:stretch>
                  <a:fillRect l="-112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ontent Placeholder 2"/>
              <p:cNvSpPr txBox="1">
                <a:spLocks/>
              </p:cNvSpPr>
              <p:nvPr/>
            </p:nvSpPr>
            <p:spPr>
              <a:xfrm>
                <a:off x="969818" y="2974161"/>
                <a:ext cx="10598728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Since its complement is also a selfish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818" y="2974161"/>
                <a:ext cx="10598728" cy="597310"/>
              </a:xfrm>
              <a:prstGeom prst="rect">
                <a:avLst/>
              </a:prstGeom>
              <a:blipFill rotWithShape="0">
                <a:blip r:embed="rId6"/>
                <a:stretch>
                  <a:fillRect l="-863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ontent Placeholder 2"/>
              <p:cNvSpPr txBox="1">
                <a:spLocks/>
              </p:cNvSpPr>
              <p:nvPr/>
            </p:nvSpPr>
            <p:spPr>
              <a:xfrm>
                <a:off x="969818" y="4099872"/>
                <a:ext cx="10598728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Since its complement is also a selfish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818" y="4099872"/>
                <a:ext cx="10598728" cy="597310"/>
              </a:xfrm>
              <a:prstGeom prst="rect">
                <a:avLst/>
              </a:prstGeom>
              <a:blipFill rotWithShape="0">
                <a:blip r:embed="rId7"/>
                <a:stretch>
                  <a:fillRect l="-863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/>
              <p:cNvSpPr txBox="1">
                <a:spLocks/>
              </p:cNvSpPr>
              <p:nvPr/>
            </p:nvSpPr>
            <p:spPr>
              <a:xfrm>
                <a:off x="969817" y="4513400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Number of ways to choose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}=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AU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817" y="4513400"/>
                <a:ext cx="8644467" cy="597310"/>
              </a:xfrm>
              <a:prstGeom prst="rect">
                <a:avLst/>
              </a:prstGeom>
              <a:blipFill rotWithShape="0">
                <a:blip r:embed="rId8"/>
                <a:stretch>
                  <a:fillRect l="-1058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/>
              <p:cNvSpPr txBox="1">
                <a:spLocks/>
              </p:cNvSpPr>
              <p:nvPr/>
            </p:nvSpPr>
            <p:spPr>
              <a:xfrm>
                <a:off x="70042" y="4941782"/>
                <a:ext cx="8644467" cy="5973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 smtClean="0">
                    <a:solidFill>
                      <a:srgbClr val="002060"/>
                    </a:solidFill>
                  </a:rPr>
                  <a:t>Size 4: consist of element 4 {4,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2400" dirty="0" smtClean="0">
                    <a:solidFill>
                      <a:srgbClr val="002060"/>
                    </a:solidFill>
                  </a:rPr>
                  <a:t>, b, c} where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AU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AU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AU" sz="2400" dirty="0" smtClean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42" y="4941782"/>
                <a:ext cx="8644467" cy="597310"/>
              </a:xfrm>
              <a:prstGeom prst="rect">
                <a:avLst/>
              </a:prstGeom>
              <a:blipFill rotWithShape="0">
                <a:blip r:embed="rId9"/>
                <a:stretch>
                  <a:fillRect l="-1057" t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Content Placeholder 2"/>
          <p:cNvSpPr txBox="1">
            <a:spLocks/>
          </p:cNvSpPr>
          <p:nvPr/>
        </p:nvSpPr>
        <p:spPr>
          <a:xfrm>
            <a:off x="1043162" y="5288091"/>
            <a:ext cx="10598728" cy="597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However, if we consider the complement, it will be size 4, but it will not contain the element 4. So its complement cannot be a selfish.</a:t>
            </a:r>
          </a:p>
          <a:p>
            <a:pPr marL="0" indent="0">
              <a:buNone/>
            </a:pPr>
            <a:r>
              <a:rPr lang="en-AU" sz="2400" dirty="0" smtClean="0">
                <a:solidFill>
                  <a:srgbClr val="002060"/>
                </a:solidFill>
              </a:rPr>
              <a:t>As such, subset of size 4 does not meet the property of both subset and complement is a selfish.</a:t>
            </a:r>
          </a:p>
        </p:txBody>
      </p:sp>
    </p:spTree>
    <p:extLst>
      <p:ext uri="{BB962C8B-B14F-4D97-AF65-F5344CB8AC3E}">
        <p14:creationId xmlns:p14="http://schemas.microsoft.com/office/powerpoint/2010/main" val="179198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16433</TotalTime>
  <Words>870</Words>
  <Application>Microsoft Office PowerPoint</Application>
  <PresentationFormat>Widescreen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Principles of Counting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HP</dc:creator>
  <cp:lastModifiedBy>Microsoft account</cp:lastModifiedBy>
  <cp:revision>294</cp:revision>
  <dcterms:created xsi:type="dcterms:W3CDTF">2017-12-27T03:10:14Z</dcterms:created>
  <dcterms:modified xsi:type="dcterms:W3CDTF">2022-03-03T05:03:32Z</dcterms:modified>
</cp:coreProperties>
</file>